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8" r:id="rId1"/>
  </p:sldMasterIdLst>
  <p:notesMasterIdLst>
    <p:notesMasterId r:id="rId26"/>
  </p:notesMasterIdLst>
  <p:sldIdLst>
    <p:sldId id="256" r:id="rId2"/>
    <p:sldId id="275" r:id="rId3"/>
    <p:sldId id="276" r:id="rId4"/>
    <p:sldId id="277" r:id="rId5"/>
    <p:sldId id="257" r:id="rId6"/>
    <p:sldId id="258" r:id="rId7"/>
    <p:sldId id="278" r:id="rId8"/>
    <p:sldId id="279" r:id="rId9"/>
    <p:sldId id="280" r:id="rId10"/>
    <p:sldId id="281" r:id="rId11"/>
    <p:sldId id="259" r:id="rId12"/>
    <p:sldId id="269" r:id="rId13"/>
    <p:sldId id="282" r:id="rId14"/>
    <p:sldId id="287" r:id="rId15"/>
    <p:sldId id="288" r:id="rId16"/>
    <p:sldId id="268" r:id="rId17"/>
    <p:sldId id="270" r:id="rId18"/>
    <p:sldId id="272" r:id="rId19"/>
    <p:sldId id="271" r:id="rId20"/>
    <p:sldId id="266" r:id="rId21"/>
    <p:sldId id="265" r:id="rId22"/>
    <p:sldId id="262" r:id="rId23"/>
    <p:sldId id="264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52BA8-23FE-4841-BFFD-44E0D0232A3C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6D0A-CC30-4CF7-98C9-408BF889F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4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41BC-9490-4EDC-A096-A5483B713985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7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F79E-BA59-4EBC-9059-CF05E364C814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9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607A-C92F-4507-96BF-A17E49C17130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0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B0F2-0A7F-4812-BC80-934B4B0E4D95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6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A6A5-4BE4-4B0E-9166-6DDD165C7435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D5F0-C593-4907-A5E7-01B085EF08AB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0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9D1-9A9D-4E72-812E-BAE687964D58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6E4B-BFDF-4B65-988E-09FAB6218BBA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89BC-4653-4D22-9F9B-559D2F6317F1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8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97D-9DCE-4375-9947-CADA60F992C5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3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F6B1-A2C5-48F7-BEDD-BA886632E022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8A85-C4AC-4EAC-A62D-867D67C7AFBE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D5EF-B68C-4C6A-9CF1-BAB98DD1E56C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71A2-E9BB-49A7-AB15-518CF0EA5E60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5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7DBC-F2F6-42E2-B8C9-93AEBE806E29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3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1BBB-85CD-47DB-AD43-F64A6B949639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5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995F-DB92-4F0D-A5FB-41EBF5A47816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1221E7-8128-456E-86C8-D58FB92ABE01}" type="datetime1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7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Развитие речи учащихся средствами пропедевтического курса </a:t>
            </a:r>
            <a:r>
              <a:rPr lang="ru-RU" sz="4800" b="1" dirty="0"/>
              <a:t>физики 5-6 </a:t>
            </a:r>
            <a:r>
              <a:rPr lang="ru-RU" sz="4800" b="1" dirty="0" smtClean="0"/>
              <a:t>классов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1200" b="1" dirty="0" smtClean="0"/>
              <a:t>Даммер Манана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25517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white"/>
                </a:solidFill>
              </a:rPr>
              <a:t>Особенности </a:t>
            </a:r>
            <a:r>
              <a:rPr lang="ru-RU" sz="2800" b="1" dirty="0" smtClean="0">
                <a:solidFill>
                  <a:prstClr val="white"/>
                </a:solidFill>
              </a:rPr>
              <a:t>содержания пропедевтического курса </a:t>
            </a:r>
            <a:r>
              <a:rPr lang="ru-RU" sz="2800" b="1" dirty="0">
                <a:solidFill>
                  <a:prstClr val="white"/>
                </a:solidFill>
              </a:rPr>
              <a:t>физики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50" y="1552404"/>
            <a:ext cx="10822389" cy="5108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Виды знаний</a:t>
            </a:r>
          </a:p>
          <a:p>
            <a:r>
              <a:rPr lang="ru-RU" sz="2400" dirty="0"/>
              <a:t>предметные научные знания; </a:t>
            </a:r>
            <a:endParaRPr lang="ru-RU" sz="2400" dirty="0" smtClean="0"/>
          </a:p>
          <a:p>
            <a:r>
              <a:rPr lang="ru-RU" sz="2400" dirty="0" smtClean="0"/>
              <a:t>знания</a:t>
            </a:r>
            <a:r>
              <a:rPr lang="ru-RU" sz="2400" dirty="0"/>
              <a:t>, способствующие усвоению предметных знаний (логические, методологические); </a:t>
            </a:r>
            <a:endParaRPr lang="ru-RU" sz="2400" dirty="0" smtClean="0"/>
          </a:p>
          <a:p>
            <a:r>
              <a:rPr lang="ru-RU" sz="2400" dirty="0" smtClean="0"/>
              <a:t>знания</a:t>
            </a:r>
            <a:r>
              <a:rPr lang="ru-RU" sz="2400" dirty="0"/>
              <a:t>, способствующие формированию мировоззрения учащихся (</a:t>
            </a:r>
            <a:r>
              <a:rPr lang="ru-RU" sz="2400" dirty="0" err="1"/>
              <a:t>межпредметные</a:t>
            </a:r>
            <a:r>
              <a:rPr lang="ru-RU" sz="2400" dirty="0"/>
              <a:t>, из истории науки, прикладного характера, астрономические, экологические, оценочные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Дидактические единицы курса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факты</a:t>
            </a:r>
            <a:r>
              <a:rPr lang="ru-RU" sz="2400" dirty="0"/>
              <a:t>, понятия, эмпирические </a:t>
            </a:r>
            <a:r>
              <a:rPr lang="ru-RU" sz="2400" dirty="0" smtClean="0"/>
              <a:t>закономерности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структуре </a:t>
            </a:r>
            <a:r>
              <a:rPr lang="ru-RU" sz="2400" b="1" dirty="0" smtClean="0"/>
              <a:t>курса сохранен </a:t>
            </a:r>
            <a:r>
              <a:rPr lang="ru-RU" sz="2400" b="1" dirty="0"/>
              <a:t>последовательный ряд физических форм движения материи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05" y="80210"/>
            <a:ext cx="11540692" cy="13563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Особенности содержания пропедевтического </a:t>
            </a:r>
            <a:r>
              <a:rPr lang="ru-RU" sz="2800" b="1" dirty="0" smtClean="0">
                <a:solidFill>
                  <a:prstClr val="white"/>
                </a:solidFill>
              </a:rPr>
              <a:t/>
            </a:r>
            <a:br>
              <a:rPr lang="ru-RU" sz="2800" b="1" dirty="0" smtClean="0">
                <a:solidFill>
                  <a:prstClr val="white"/>
                </a:solidFill>
              </a:rPr>
            </a:br>
            <a:r>
              <a:rPr lang="ru-RU" sz="2800" b="1" dirty="0" smtClean="0">
                <a:solidFill>
                  <a:prstClr val="white"/>
                </a:solidFill>
              </a:rPr>
              <a:t>курса </a:t>
            </a:r>
            <a:r>
              <a:rPr lang="ru-RU" sz="2800" b="1" dirty="0">
                <a:solidFill>
                  <a:prstClr val="white"/>
                </a:solidFill>
              </a:rPr>
              <a:t>физики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14" y="1205565"/>
            <a:ext cx="11762073" cy="403860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Отражено </a:t>
            </a:r>
            <a:r>
              <a:rPr lang="ru-RU" sz="2000" dirty="0">
                <a:solidFill>
                  <a:schemeClr val="tx1"/>
                </a:solidFill>
              </a:rPr>
              <a:t>направление </a:t>
            </a:r>
            <a:r>
              <a:rPr lang="ru-RU" sz="2000" b="1" dirty="0">
                <a:solidFill>
                  <a:schemeClr val="tx1"/>
                </a:solidFill>
              </a:rPr>
              <a:t>эмпирического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познания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накопление </a:t>
            </a:r>
            <a:r>
              <a:rPr lang="ru-RU" sz="2000" dirty="0">
                <a:solidFill>
                  <a:schemeClr val="tx1"/>
                </a:solidFill>
              </a:rPr>
              <a:t>и анализ эмпирических фактов;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введение </a:t>
            </a:r>
            <a:r>
              <a:rPr lang="ru-RU" sz="2000" dirty="0">
                <a:solidFill>
                  <a:schemeClr val="tx1"/>
                </a:solidFill>
              </a:rPr>
              <a:t>новых понятий;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2000" dirty="0">
                <a:solidFill>
                  <a:schemeClr val="tx1"/>
                </a:solidFill>
              </a:rPr>
              <a:t>эмпирических </a:t>
            </a:r>
            <a:r>
              <a:rPr lang="ru-RU" sz="2000" dirty="0" smtClean="0">
                <a:solidFill>
                  <a:schemeClr val="tx1"/>
                </a:solidFill>
              </a:rPr>
              <a:t>закономерностей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объяснение </a:t>
            </a:r>
            <a:r>
              <a:rPr lang="ru-RU" sz="2000" dirty="0">
                <a:solidFill>
                  <a:schemeClr val="tx1"/>
                </a:solidFill>
              </a:rPr>
              <a:t>на основе установленных </a:t>
            </a:r>
            <a:r>
              <a:rPr lang="ru-RU" sz="2000" dirty="0" smtClean="0">
                <a:solidFill>
                  <a:schemeClr val="tx1"/>
                </a:solidFill>
              </a:rPr>
              <a:t>закономерностей </a:t>
            </a:r>
            <a:r>
              <a:rPr lang="ru-RU" sz="2000" dirty="0">
                <a:solidFill>
                  <a:schemeClr val="tx1"/>
                </a:solidFill>
              </a:rPr>
              <a:t>изучаемых явлений и свойств тел;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анализ </a:t>
            </a:r>
            <a:r>
              <a:rPr lang="ru-RU" sz="2000" dirty="0">
                <a:solidFill>
                  <a:schemeClr val="tx1"/>
                </a:solidFill>
              </a:rPr>
              <a:t>возможностей практического использования полученных знаний.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Механизм </a:t>
            </a:r>
            <a:r>
              <a:rPr lang="ru-RU" sz="2000" dirty="0">
                <a:solidFill>
                  <a:schemeClr val="tx1"/>
                </a:solidFill>
              </a:rPr>
              <a:t>названных </a:t>
            </a:r>
            <a:r>
              <a:rPr lang="ru-RU" sz="2000" dirty="0" smtClean="0">
                <a:solidFill>
                  <a:schemeClr val="tx1"/>
                </a:solidFill>
              </a:rPr>
              <a:t>процессов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 </a:t>
            </a:r>
            <a:r>
              <a:rPr lang="ru-RU" sz="2000" dirty="0">
                <a:solidFill>
                  <a:schemeClr val="tx1"/>
                </a:solidFill>
              </a:rPr>
              <a:t>изучении физических явлений, процессов практически не рассматриваются их теоретические и математические </a:t>
            </a:r>
            <a:r>
              <a:rPr lang="ru-RU" sz="2000" dirty="0" smtClean="0">
                <a:solidFill>
                  <a:schemeClr val="tx1"/>
                </a:solidFill>
              </a:rPr>
              <a:t>модели;.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>
                <a:solidFill>
                  <a:schemeClr val="tx1"/>
                </a:solidFill>
              </a:rPr>
              <a:t>основе имеющегося жизненного опыта и интуиции учащимися формулируется </a:t>
            </a:r>
            <a:r>
              <a:rPr lang="ru-RU" sz="2000" dirty="0" smtClean="0">
                <a:solidFill>
                  <a:schemeClr val="tx1"/>
                </a:solidFill>
              </a:rPr>
              <a:t>гипотеза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Она </a:t>
            </a:r>
            <a:r>
              <a:rPr lang="ru-RU" sz="2000" dirty="0">
                <a:solidFill>
                  <a:schemeClr val="tx1"/>
                </a:solidFill>
              </a:rPr>
              <a:t>проверяется в ходе эксперимента, организованного с использованием экспериментальных </a:t>
            </a:r>
            <a:r>
              <a:rPr lang="ru-RU" sz="2000" dirty="0" smtClean="0">
                <a:solidFill>
                  <a:schemeClr val="tx1"/>
                </a:solidFill>
              </a:rPr>
              <a:t>заданий 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формулируются </a:t>
            </a:r>
            <a:r>
              <a:rPr lang="ru-RU" sz="2000" dirty="0">
                <a:solidFill>
                  <a:schemeClr val="tx1"/>
                </a:solidFill>
              </a:rPr>
              <a:t>закономерности протекания изучаемого явления, процесса или свойства объекта. 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27" y="205338"/>
            <a:ext cx="9875520" cy="1356360"/>
          </a:xfrm>
        </p:spPr>
        <p:txBody>
          <a:bodyPr/>
          <a:lstStyle/>
          <a:p>
            <a:r>
              <a:rPr lang="ru-RU" sz="3600" dirty="0" smtClean="0"/>
              <a:t>Особенности </a:t>
            </a:r>
            <a:r>
              <a:rPr lang="ru-RU" sz="3600" dirty="0"/>
              <a:t>учебников опережающего курса физики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" y="2009274"/>
            <a:ext cx="11925701" cy="4738036"/>
          </a:xfrm>
        </p:spPr>
        <p:txBody>
          <a:bodyPr>
            <a:noAutofit/>
          </a:bodyPr>
          <a:lstStyle/>
          <a:p>
            <a:pPr marL="45720" indent="0">
              <a:buClrTx/>
              <a:buNone/>
            </a:pPr>
            <a:r>
              <a:rPr lang="ru-RU" dirty="0"/>
              <a:t>Учебник </a:t>
            </a:r>
            <a:r>
              <a:rPr lang="ru-RU" dirty="0" smtClean="0"/>
              <a:t>фиксирует </a:t>
            </a:r>
            <a:r>
              <a:rPr lang="ru-RU" dirty="0"/>
              <a:t>предметное содержание </a:t>
            </a:r>
            <a:r>
              <a:rPr lang="ru-RU" dirty="0" smtClean="0"/>
              <a:t> → усвоение </a:t>
            </a:r>
            <a:r>
              <a:rPr lang="ru-RU" dirty="0"/>
              <a:t>содержания происходит в процессе учебной </a:t>
            </a:r>
            <a:r>
              <a:rPr lang="ru-RU" dirty="0" smtClean="0"/>
              <a:t>деятельности → Организационная </a:t>
            </a:r>
            <a:r>
              <a:rPr lang="ru-RU" dirty="0"/>
              <a:t>функция </a:t>
            </a:r>
            <a:r>
              <a:rPr lang="ru-RU" dirty="0" smtClean="0"/>
              <a:t>учебника</a:t>
            </a:r>
          </a:p>
          <a:p>
            <a:pPr marL="45720" indent="0">
              <a:buClrTx/>
              <a:buNone/>
            </a:pPr>
            <a:r>
              <a:rPr lang="ru-RU" dirty="0" smtClean="0"/>
              <a:t>Основная </a:t>
            </a:r>
            <a:r>
              <a:rPr lang="ru-RU" dirty="0" smtClean="0">
                <a:solidFill>
                  <a:schemeClr val="tx1"/>
                </a:solidFill>
              </a:rPr>
              <a:t>структурная единица учебника – параграф с заданиями и дополнительными текстами;</a:t>
            </a:r>
          </a:p>
          <a:p>
            <a:pPr marL="502920" indent="-457200">
              <a:buClrTx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Параграф представляет собой сценарий целостной учебной деятельности; </a:t>
            </a:r>
          </a:p>
          <a:p>
            <a:pPr marL="502920" indent="-457200">
              <a:buClrTx/>
              <a:buSzPct val="10000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Текст параграфа не содержит формул;</a:t>
            </a:r>
          </a:p>
          <a:p>
            <a:pPr marL="502920" indent="-457200">
              <a:lnSpc>
                <a:spcPct val="110000"/>
              </a:lnSpc>
              <a:buClrTx/>
              <a:buSzPct val="10000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Задания для работы в классе и дома.</a:t>
            </a:r>
          </a:p>
          <a:p>
            <a:pPr marL="45720" indent="0">
              <a:lnSpc>
                <a:spcPct val="110000"/>
              </a:lnSpc>
              <a:buClrTx/>
              <a:buSzPct val="100000"/>
              <a:buNone/>
            </a:pPr>
            <a:endParaRPr lang="ru-RU" dirty="0"/>
          </a:p>
          <a:p>
            <a:pPr marL="45720" indent="0">
              <a:lnSpc>
                <a:spcPct val="110000"/>
              </a:lnSpc>
              <a:buClrTx/>
              <a:buSzPct val="100000"/>
              <a:buNone/>
            </a:pPr>
            <a:r>
              <a:rPr lang="ru-RU" dirty="0" smtClean="0">
                <a:solidFill>
                  <a:schemeClr val="tx1"/>
                </a:solidFill>
              </a:rPr>
              <a:t>Текст = вводная часть + основная часть</a:t>
            </a:r>
          </a:p>
          <a:p>
            <a:pPr marL="45720" indent="0">
              <a:lnSpc>
                <a:spcPct val="110000"/>
              </a:lnSpc>
              <a:buClrTx/>
              <a:buSzPct val="100000"/>
              <a:buNone/>
            </a:pPr>
            <a:r>
              <a:rPr lang="ru-RU" dirty="0" smtClean="0"/>
              <a:t>Вводная часть → мотивация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7582"/>
          </a:xfrm>
        </p:spPr>
        <p:txBody>
          <a:bodyPr/>
          <a:lstStyle/>
          <a:p>
            <a:r>
              <a:rPr lang="ru-RU" sz="3200" dirty="0"/>
              <a:t>Виды заданий для работы в классе и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515" y="1130300"/>
            <a:ext cx="9837286" cy="511101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наблюдение тел для выделения их внешних </a:t>
            </a:r>
            <a:r>
              <a:rPr lang="ru-RU" sz="1800" dirty="0" smtClean="0"/>
              <a:t>признаков </a:t>
            </a:r>
          </a:p>
          <a:p>
            <a:pPr lvl="0"/>
            <a:r>
              <a:rPr lang="ru-RU" sz="1800" dirty="0" smtClean="0"/>
              <a:t>наблюдение </a:t>
            </a:r>
            <a:r>
              <a:rPr lang="ru-RU" sz="1800" dirty="0"/>
              <a:t>явлений для выяснения их внешних признаков и условий </a:t>
            </a:r>
            <a:r>
              <a:rPr lang="ru-RU" sz="1800" dirty="0" smtClean="0"/>
              <a:t>протекания</a:t>
            </a:r>
          </a:p>
          <a:p>
            <a:pPr lvl="0"/>
            <a:r>
              <a:rPr lang="ru-RU" sz="1800" dirty="0" smtClean="0"/>
              <a:t>упражнения </a:t>
            </a:r>
            <a:r>
              <a:rPr lang="ru-RU" sz="1800" dirty="0"/>
              <a:t>на усвоение признаков понятий: выделение существенных признаков понятия, когда несущественные признаки </a:t>
            </a:r>
            <a:r>
              <a:rPr lang="ru-RU" sz="1800" dirty="0" smtClean="0"/>
              <a:t>варьируются</a:t>
            </a:r>
          </a:p>
          <a:p>
            <a:pPr lvl="0"/>
            <a:r>
              <a:rPr lang="ru-RU" sz="1800" dirty="0" smtClean="0"/>
              <a:t>упражнения </a:t>
            </a:r>
            <a:r>
              <a:rPr lang="ru-RU" sz="1800" dirty="0"/>
              <a:t>на конкретизацию понятий, "опознание" понятия по признакам. С целью конкретизации часто используются галереи изображений, например, тел, обладающих различными видами механической </a:t>
            </a:r>
            <a:r>
              <a:rPr lang="ru-RU" sz="1800" dirty="0" smtClean="0"/>
              <a:t>энергии</a:t>
            </a:r>
            <a:endParaRPr lang="ru-RU" sz="1800" dirty="0"/>
          </a:p>
          <a:p>
            <a:pPr lvl="0"/>
            <a:r>
              <a:rPr lang="ru-RU" sz="1800" dirty="0"/>
              <a:t>задания на описание и объяснение явлений и свойств </a:t>
            </a:r>
            <a:r>
              <a:rPr lang="ru-RU" sz="1800" dirty="0" smtClean="0"/>
              <a:t>тел</a:t>
            </a:r>
            <a:endParaRPr lang="ru-RU" sz="1800" dirty="0"/>
          </a:p>
          <a:p>
            <a:pPr lvl="0"/>
            <a:r>
              <a:rPr lang="ru-RU" sz="1800" dirty="0"/>
              <a:t>вопросы о физических величинах, их связи с другими </a:t>
            </a:r>
            <a:r>
              <a:rPr lang="ru-RU" sz="1800" dirty="0" smtClean="0"/>
              <a:t>величинами</a:t>
            </a:r>
            <a:endParaRPr lang="ru-RU" sz="1800" dirty="0"/>
          </a:p>
          <a:p>
            <a:pPr lvl="0"/>
            <a:r>
              <a:rPr lang="ru-RU" sz="1800" dirty="0" smtClean="0"/>
              <a:t>задания </a:t>
            </a:r>
            <a:r>
              <a:rPr lang="ru-RU" sz="1800" dirty="0"/>
              <a:t>для самостоятельного изучения различных приборов и технических устройств. В заданиях такого вида даются вопросы, составленные на основе обобщенных планов изучения приборов и </a:t>
            </a:r>
            <a:r>
              <a:rPr lang="ru-RU" sz="1800" dirty="0" smtClean="0"/>
              <a:t>устройств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9549"/>
          </a:xfrm>
        </p:spPr>
        <p:txBody>
          <a:bodyPr/>
          <a:lstStyle/>
          <a:p>
            <a:r>
              <a:rPr lang="ru-RU" sz="3200" dirty="0"/>
              <a:t>Виды заданий для работы в классе и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05" y="1202267"/>
            <a:ext cx="11068662" cy="4195481"/>
          </a:xfrm>
        </p:spPr>
        <p:txBody>
          <a:bodyPr/>
          <a:lstStyle/>
          <a:p>
            <a:pPr lvl="0"/>
            <a:r>
              <a:rPr lang="ru-RU" dirty="0"/>
              <a:t>задания по работе с терминологией: </a:t>
            </a:r>
          </a:p>
          <a:p>
            <a:pPr marL="539750" lvl="0" indent="0">
              <a:buNone/>
            </a:pPr>
            <a:r>
              <a:rPr lang="ru-RU" dirty="0"/>
              <a:t>а) заполнение пропущенных слов в предложении; </a:t>
            </a:r>
          </a:p>
          <a:p>
            <a:pPr marL="539750" lvl="0" indent="0">
              <a:buNone/>
            </a:pPr>
            <a:r>
              <a:rPr lang="ru-RU" dirty="0"/>
              <a:t>б) составление простых предложений с применением новых терминов. Например, придумать глаголы к слову "молекула" </a:t>
            </a:r>
          </a:p>
          <a:p>
            <a:pPr marL="539750" lvl="0" indent="0">
              <a:buNone/>
            </a:pPr>
            <a:r>
              <a:rPr lang="ru-RU" dirty="0"/>
              <a:t>в) анализ предложений с точки зрения правильности применения терминов </a:t>
            </a:r>
          </a:p>
          <a:p>
            <a:pPr marL="539750" lvl="0" indent="0">
              <a:buNone/>
            </a:pPr>
            <a:r>
              <a:rPr lang="ru-RU" dirty="0"/>
              <a:t>г) формулировка синонимов или антонимов термина </a:t>
            </a:r>
          </a:p>
          <a:p>
            <a:pPr marL="539750" lvl="0" indent="0">
              <a:buNone/>
            </a:pPr>
            <a:r>
              <a:rPr lang="ru-RU" dirty="0"/>
              <a:t>д) группировка терминов, обозначающих понятия, по родовому признаку </a:t>
            </a:r>
            <a:r>
              <a:rPr lang="ru-RU" dirty="0" smtClean="0"/>
              <a:t>понятий </a:t>
            </a:r>
          </a:p>
          <a:p>
            <a:pPr marL="539750" lvl="0" indent="0">
              <a:buNone/>
            </a:pPr>
            <a:r>
              <a:rPr lang="ru-RU" dirty="0" smtClean="0"/>
              <a:t>е</a:t>
            </a:r>
            <a:r>
              <a:rPr lang="ru-RU" dirty="0"/>
              <a:t>) составление короткого рассказа по рисунку,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1149"/>
          </a:xfrm>
        </p:spPr>
        <p:txBody>
          <a:bodyPr/>
          <a:lstStyle/>
          <a:p>
            <a:r>
              <a:rPr lang="ru-RU" sz="3200" dirty="0">
                <a:solidFill>
                  <a:srgbClr val="EBEBEB"/>
                </a:solidFill>
              </a:rPr>
              <a:t>Виды заданий для работы в классе и дома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005" y="1142999"/>
            <a:ext cx="10535261" cy="5350933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экспериментальные задания в классе и дома на измерение величин, сравнение значений </a:t>
            </a:r>
            <a:r>
              <a:rPr lang="ru-RU" dirty="0" smtClean="0"/>
              <a:t>величин</a:t>
            </a:r>
            <a:endParaRPr lang="ru-RU" dirty="0"/>
          </a:p>
          <a:p>
            <a:pPr lvl="0"/>
            <a:r>
              <a:rPr lang="ru-RU" dirty="0"/>
              <a:t>экспериментальные задания на разработку оригинальной методики эксперимента. Целью эксперимента может быть измерение физической величины, исследование зависимости между величинами, изучение закономерностей явления и др. </a:t>
            </a:r>
            <a:r>
              <a:rPr lang="ru-RU" dirty="0" smtClean="0"/>
              <a:t>исследовательские </a:t>
            </a:r>
            <a:r>
              <a:rPr lang="ru-RU" dirty="0"/>
              <a:t>задания в классе и дома на установление закономерностей явления, функциональной зависимости между величинами.  Например, выяснение закономерностей испарения;</a:t>
            </a:r>
          </a:p>
          <a:p>
            <a:pPr lvl="0"/>
            <a:r>
              <a:rPr lang="ru-RU" dirty="0"/>
              <a:t>задания на составление </a:t>
            </a:r>
            <a:r>
              <a:rPr lang="ru-RU" dirty="0" smtClean="0"/>
              <a:t>коллекций</a:t>
            </a:r>
          </a:p>
          <a:p>
            <a:pPr lvl="0"/>
            <a:r>
              <a:rPr lang="ru-RU" dirty="0" smtClean="0"/>
              <a:t>проектные </a:t>
            </a:r>
            <a:r>
              <a:rPr lang="ru-RU" dirty="0"/>
              <a:t>задания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Список оборудования для </a:t>
            </a:r>
            <a:r>
              <a:rPr lang="ru-RU" b="1" dirty="0"/>
              <a:t>домашних </a:t>
            </a:r>
            <a:r>
              <a:rPr lang="ru-RU" b="1" dirty="0" smtClean="0"/>
              <a:t>опытов:</a:t>
            </a:r>
            <a:endParaRPr lang="ru-RU" b="1" dirty="0"/>
          </a:p>
          <a:p>
            <a:r>
              <a:rPr lang="ru-RU" b="1" dirty="0"/>
              <a:t>средства измерения</a:t>
            </a:r>
            <a:endParaRPr lang="ru-RU" dirty="0"/>
          </a:p>
          <a:p>
            <a:r>
              <a:rPr lang="ru-RU" b="1" dirty="0"/>
              <a:t>материалы</a:t>
            </a:r>
            <a:endParaRPr lang="ru-RU" dirty="0"/>
          </a:p>
          <a:p>
            <a:r>
              <a:rPr lang="ru-RU" b="1" dirty="0"/>
              <a:t>принадлежности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portishka.com/uploads/posts/2021-12/1638534691_122-sportishka-com-p-batut-sport-krasivie-foto-1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5675" r="5480" b="10506"/>
          <a:stretch/>
        </p:blipFill>
        <p:spPr bwMode="auto">
          <a:xfrm>
            <a:off x="4919838" y="1698320"/>
            <a:ext cx="2375269" cy="2699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roliki-magazin.ru/wp-content/uploads/e/9/1/e91d46a34a8983ce11eabda8e7ea51a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58" y="1698320"/>
            <a:ext cx="3677820" cy="269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blogger.googleusercontent.com/img/b/R29vZ2xl/AVvXsEj4ByHK0To54u4rSOO_efF6tB9MhS9ehiWkBN9lkmcxAKQ6GnXC_Id12gwWUBv55o-yIULeJjcua7tk_KSbWQ_b1IO_NdayUC0FivG3QewuJ3A91fax3ov9FwEmwV7qpNGZ1jbZLIo56Daz/s1600/img7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4516779"/>
            <a:ext cx="2906295" cy="22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rain-photo.ru/data/media/15/_.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36" y="4516780"/>
            <a:ext cx="3194934" cy="22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dzeninfra.ru/get-zen_doc/1210285/pub_5e2701fd118d7f00bcdc0e74_5e27084ba1bb8700b017d97e/scale_120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3529" r="7847" b="9236"/>
          <a:stretch/>
        </p:blipFill>
        <p:spPr bwMode="auto">
          <a:xfrm>
            <a:off x="175513" y="1753838"/>
            <a:ext cx="3625690" cy="264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Упражнения </a:t>
            </a:r>
            <a:r>
              <a:rPr lang="ru-RU" sz="3200" dirty="0"/>
              <a:t>на конкретизацию понятий, "опознание" понятия по признакам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8007" y="422349"/>
            <a:ext cx="11405938" cy="13563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Задания </a:t>
            </a:r>
            <a:r>
              <a:rPr lang="ru-RU" sz="4000" dirty="0">
                <a:solidFill>
                  <a:schemeClr val="tx1"/>
                </a:solidFill>
              </a:rPr>
              <a:t>на описание и объяснение </a:t>
            </a:r>
            <a:r>
              <a:rPr lang="ru-RU" sz="4000" dirty="0" smtClean="0">
                <a:solidFill>
                  <a:schemeClr val="tx1"/>
                </a:solidFill>
              </a:rPr>
              <a:t>явлений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Сила трения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bogatyr.club/uploads/posts/2023-03/1678047012_bogatyr-club-p-konkobezhnii-sport-grafika-foni-instagram-6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911" r="24461" b="-1"/>
          <a:stretch/>
        </p:blipFill>
        <p:spPr bwMode="auto">
          <a:xfrm>
            <a:off x="528109" y="1865334"/>
            <a:ext cx="2340895" cy="2107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p.drivenn.ru/pey3hn3qkynvo_1f5r6gw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1865334"/>
            <a:ext cx="2639353" cy="2107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https://sportishka.com/uploads/posts/2022-11/1667479924_2-sportishka-com-p-spusk-s-gori-na-lizhakh-pinterest-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7169" r="15575" b="7218"/>
          <a:stretch/>
        </p:blipFill>
        <p:spPr bwMode="auto">
          <a:xfrm>
            <a:off x="6358235" y="1865334"/>
            <a:ext cx="2004086" cy="2107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fitneszon.ru/wp-content/uploads/2018/04/Podemy-po-kanatu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-517" r="23163"/>
          <a:stretch/>
        </p:blipFill>
        <p:spPr bwMode="auto">
          <a:xfrm>
            <a:off x="4931088" y="4354245"/>
            <a:ext cx="2429190" cy="2107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" y="4354246"/>
            <a:ext cx="3282384" cy="2107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https://czarsafe.ru/wp-content/uploads/c/3/0/c30fe5b1ca94b311758592f31bef2f12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92" y="1887037"/>
            <a:ext cx="2983908" cy="2107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.ytimg.com/vi/RuDQIWtOUMs/maxresdefault.jpg?785705782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2" b="2062"/>
          <a:stretch/>
        </p:blipFill>
        <p:spPr bwMode="auto">
          <a:xfrm>
            <a:off x="7763961" y="4354244"/>
            <a:ext cx="2669824" cy="2107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8007" y="422349"/>
            <a:ext cx="11405938" cy="13563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Задания </a:t>
            </a:r>
            <a:r>
              <a:rPr lang="ru-RU" sz="4000" dirty="0">
                <a:solidFill>
                  <a:schemeClr val="tx1"/>
                </a:solidFill>
              </a:rPr>
              <a:t>на описание и объяснение </a:t>
            </a:r>
            <a:r>
              <a:rPr lang="ru-RU" sz="4000" dirty="0" smtClean="0">
                <a:solidFill>
                  <a:schemeClr val="tx1"/>
                </a:solidFill>
              </a:rPr>
              <a:t>явлений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Упругие деформации</a:t>
            </a:r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01902" y="1536869"/>
            <a:ext cx="6304547" cy="4778153"/>
            <a:chOff x="958132" y="0"/>
            <a:chExt cx="3451197" cy="275153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9" t="561" r="7249" b="20880"/>
            <a:stretch/>
          </p:blipFill>
          <p:spPr bwMode="auto">
            <a:xfrm>
              <a:off x="2289975" y="0"/>
              <a:ext cx="866775" cy="9378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14" descr="https://avatars.mds.yandex.net/i?id=3eb046aa7caa02a20440b8b63d300854_l-5233468-images-thumbs&amp;n=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975" y="1065475"/>
              <a:ext cx="711200" cy="640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https://cdn.100sp.ru/pictures/1461672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534" y="1920958"/>
              <a:ext cx="830580" cy="830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Книги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" y="3976"/>
              <a:ext cx="922020" cy="825500"/>
            </a:xfrm>
            <a:prstGeom prst="rect">
              <a:avLst/>
            </a:prstGeom>
          </p:spPr>
        </p:pic>
        <p:pic>
          <p:nvPicPr>
            <p:cNvPr id="18" name="Рисунок 17" descr="https://www.geekplanet.cz/gallery/products/middle/7003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132" y="962108"/>
              <a:ext cx="1247775" cy="95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769" y="993913"/>
              <a:ext cx="685800" cy="817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https://roliki-magazin.ru/wp-content/uploads/7/f/b/7fb9bdeee7ff61de86188e7af37b8c70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9" y="1833770"/>
              <a:ext cx="874395" cy="874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https://shopikk.ru/wp-content/uploads/f/8/e/f8ee2e16a6d2eaadc656b03d0dad7ad0.jpe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0" t="17741" r="20207" b="17204"/>
            <a:stretch/>
          </p:blipFill>
          <p:spPr bwMode="auto">
            <a:xfrm>
              <a:off x="3411109" y="7952"/>
              <a:ext cx="998220" cy="8229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-269508" y="1536869"/>
            <a:ext cx="60593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179705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Обрати внимание на полки с книжками на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рисунке.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Почему прогибается верхняя полка? Что ты можешь сказать о нижней полке — она не прогибается, или ее деформация не заметна нашему глазу? А что ты скажешь о книгах — они деформированы, или нет?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179705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Как изменится деформация верхней полки, если мы на нее добавим книги? Если часть книг перенесем с верхней на нижнюю полку? Если верхнюю полку заменим полкой, изготовленной из более толстой деревянной доски? Полкой такой же толщины, но изготовленной из дерева более твердых пород?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Обобщи пример с полками и сделай вывод, зависит ли величина деформации от: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а) силы, действующей на тело?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б) свойств тела — его размеров и составляющего его вещества?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671" y="1471507"/>
            <a:ext cx="8107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669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Посмотри на рисунок </a:t>
            </a:r>
            <a:r>
              <a:rPr lang="ru-RU" sz="2000" spc="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ответь на вопросы: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- какая сила трения действует на брусок в ситуации </a:t>
            </a:r>
            <a:r>
              <a:rPr lang="ru-RU" sz="2000" b="1" i="1" spc="5" dirty="0">
                <a:latin typeface="Calibri" panose="020F0502020204030204" pitchFamily="34" charset="0"/>
                <a:ea typeface="Times New Roman" panose="02020603050405020304" pitchFamily="18" charset="0"/>
              </a:rPr>
              <a:t>а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- Почему брусок неподвижен в ситуации </a:t>
            </a:r>
            <a:r>
              <a:rPr lang="ru-RU" sz="2000" b="1" i="1" spc="5" dirty="0">
                <a:latin typeface="Calibri" panose="020F0502020204030204" pitchFamily="34" charset="0"/>
                <a:ea typeface="Times New Roman" panose="02020603050405020304" pitchFamily="18" charset="0"/>
              </a:rPr>
              <a:t>б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? Какие силы действуют на брусок? Чему равна и как направлена действующая на брусок сила трения покоя?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- Почему брусок неподвижен в ситуации </a:t>
            </a:r>
            <a:r>
              <a:rPr lang="ru-RU" sz="2000" b="1" i="1" spc="5" dirty="0">
                <a:latin typeface="Calibri" panose="020F0502020204030204" pitchFamily="34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? Как изменилась действующая на брусок сила трения покоя? В чем причина этого изменения? Начнет ли двигаться брусок, если сила, действующая со стороны динамометра, увеличится до 5 Н?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- Какой вид трения испытывает брусок в ситуации </a:t>
            </a:r>
            <a:r>
              <a:rPr lang="ru-RU" sz="2000" b="1" i="1" spc="5" dirty="0">
                <a:latin typeface="Calibri" panose="020F0502020204030204" pitchFamily="34" charset="0"/>
                <a:ea typeface="Times New Roman" panose="02020603050405020304" pitchFamily="18" charset="0"/>
              </a:rPr>
              <a:t>г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? Чему равна сила трения? Можно ли по этим данным рассчитать максимальное значение силы трения покоя?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- Почему не двигается брусок под действием силы в 6 Н в ситуации </a:t>
            </a:r>
            <a:r>
              <a:rPr lang="ru-RU" sz="2000" b="1" i="1" spc="5" dirty="0">
                <a:latin typeface="Calibri" panose="020F0502020204030204" pitchFamily="34" charset="0"/>
                <a:ea typeface="Times New Roman" panose="02020603050405020304" pitchFamily="18" charset="0"/>
              </a:rPr>
              <a:t>д</a:t>
            </a: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90170" algn="just">
              <a:spcAft>
                <a:spcPts val="0"/>
              </a:spcAft>
            </a:pPr>
            <a:r>
              <a:rPr lang="ru-RU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На основе рассмотренных примеров сформулируй закономерности трения покоя.</a:t>
            </a:r>
            <a:r>
              <a:rPr lang="ru-RU" sz="2000" b="1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6883" y="345347"/>
            <a:ext cx="11405938" cy="1356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 о физических величинах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Сила трения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1091006"/>
            <a:ext cx="3596640" cy="576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Из истории раннего обучения физике </a:t>
            </a:r>
          </a:p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Целесообразность </a:t>
            </a:r>
            <a:r>
              <a:rPr lang="ru-RU" dirty="0"/>
              <a:t>опережающего обучения физике с пятого </a:t>
            </a:r>
            <a:r>
              <a:rPr lang="ru-RU" dirty="0" smtClean="0"/>
              <a:t>класса</a:t>
            </a:r>
          </a:p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/>
              <a:t>Цели опережающего обучения физике в основной </a:t>
            </a:r>
            <a:r>
              <a:rPr lang="ru-RU" dirty="0" smtClean="0"/>
              <a:t>школе</a:t>
            </a:r>
          </a:p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/>
              <a:t>Особенности содержания, структуры и методики обучения опережающему курсу </a:t>
            </a:r>
            <a:r>
              <a:rPr lang="ru-RU" dirty="0" smtClean="0"/>
              <a:t>физики</a:t>
            </a:r>
          </a:p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dirty="0" smtClean="0"/>
              <a:t>Задания, направленные на развитие речи учащихся</a:t>
            </a:r>
          </a:p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15" y="-20412"/>
            <a:ext cx="9875520" cy="1356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Работа с терминами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68379"/>
              </p:ext>
            </p:extLst>
          </p:nvPr>
        </p:nvGraphicFramePr>
        <p:xfrm>
          <a:off x="158815" y="1126136"/>
          <a:ext cx="6516305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326">
                  <a:extLst>
                    <a:ext uri="{9D8B030D-6E8A-4147-A177-3AD203B41FA5}">
                      <a16:colId xmlns:a16="http://schemas.microsoft.com/office/drawing/2014/main" xmlns="" val="4040200577"/>
                    </a:ext>
                  </a:extLst>
                </a:gridCol>
                <a:gridCol w="799021">
                  <a:extLst>
                    <a:ext uri="{9D8B030D-6E8A-4147-A177-3AD203B41FA5}">
                      <a16:colId xmlns:a16="http://schemas.microsoft.com/office/drawing/2014/main" xmlns="" val="3134177264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xmlns="" val="89963919"/>
                    </a:ext>
                  </a:extLst>
                </a:gridCol>
              </a:tblGrid>
              <a:tr h="20730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00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На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тело действует…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При этом тело…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Под действием силы скорость тела…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aseline="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ru-RU" sz="54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деформировалось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увеличилась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уменьшилась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другое тело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изменило свою скорость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сила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  <a:effectLst/>
                        </a:rPr>
                        <a:t>изменила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направление</a:t>
                      </a:r>
                      <a:endParaRPr lang="ru-RU" sz="20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97714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65095" y="-9336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Поговорим как физик с физиком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4788" y="632614"/>
            <a:ext cx="4444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Поговорим как физик с физиком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30300"/>
              </p:ext>
            </p:extLst>
          </p:nvPr>
        </p:nvGraphicFramePr>
        <p:xfrm>
          <a:off x="5216890" y="4402579"/>
          <a:ext cx="616979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616">
                  <a:extLst>
                    <a:ext uri="{9D8B030D-6E8A-4147-A177-3AD203B41FA5}">
                      <a16:colId xmlns:a16="http://schemas.microsoft.com/office/drawing/2014/main" xmlns="" val="3102773519"/>
                    </a:ext>
                  </a:extLst>
                </a:gridCol>
                <a:gridCol w="593862">
                  <a:extLst>
                    <a:ext uri="{9D8B030D-6E8A-4147-A177-3AD203B41FA5}">
                      <a16:colId xmlns:a16="http://schemas.microsoft.com/office/drawing/2014/main" xmlns="" val="3422741463"/>
                    </a:ext>
                  </a:extLst>
                </a:gridCol>
                <a:gridCol w="2840317">
                  <a:extLst>
                    <a:ext uri="{9D8B030D-6E8A-4147-A177-3AD203B41FA5}">
                      <a16:colId xmlns:a16="http://schemas.microsoft.com/office/drawing/2014/main" xmlns="" val="1918672141"/>
                    </a:ext>
                  </a:extLst>
                </a:gridCol>
              </a:tblGrid>
              <a:tr h="189779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Трение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Сила трения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Трение покоя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Шероховатость поверхности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поверхности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5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явление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величина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Свойство тела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тело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измерения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58845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3765" y="3977549"/>
            <a:ext cx="4444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Поговорим как физик с физиком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07279" y="3977550"/>
            <a:ext cx="6776185" cy="2571780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902893" y="2471724"/>
            <a:ext cx="916357" cy="1816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02894" y="3020769"/>
            <a:ext cx="916357" cy="1816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233471" y="2518270"/>
            <a:ext cx="4592" cy="42951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https://domreceptu.ru/wp-content/uploads/2022/06/%D1%87%D0%B0%D0%B9%D0%BD%D0%B8%D0%B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71" y="1992687"/>
            <a:ext cx="2168558" cy="120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249766" y="142459"/>
            <a:ext cx="12594166" cy="4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0800000" flipV="1">
            <a:off x="318124" y="1333987"/>
            <a:ext cx="57999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Придумай способ измерения расстояния от дна до поверхности воды в непрозрачном чайнике (рисунок 34). Запиши предлагаемые действия или сделай поясняющий рисунок. Проведи измерение предложенным способом и запиши результат: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…… см.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flipV="1">
            <a:off x="-190515" y="2175925"/>
            <a:ext cx="125941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36609" y="322779"/>
            <a:ext cx="9875520" cy="87005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Экспериментальные задания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19250" y="1150708"/>
            <a:ext cx="4254615" cy="16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0906110" y="7631519"/>
            <a:ext cx="959947" cy="2986688"/>
            <a:chOff x="0" y="0"/>
            <a:chExt cx="2750820" cy="81092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50820" cy="73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Надпись 2"/>
            <p:cNvSpPr txBox="1">
              <a:spLocks noChangeArrowheads="1"/>
            </p:cNvSpPr>
            <p:nvPr/>
          </p:nvSpPr>
          <p:spPr bwMode="auto">
            <a:xfrm>
              <a:off x="166978" y="564543"/>
              <a:ext cx="2416810" cy="246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Рисунок 106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487911" y="-3997389"/>
            <a:ext cx="13828702" cy="6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09" y="2759159"/>
            <a:ext cx="3120101" cy="96777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45111" y="-3468054"/>
            <a:ext cx="1382870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Соедини с помощью тонкого резинового шнура две игрушечные машинки (рисунок 106). Как можно определить, какая из машин имеет большую массу? Проведи и опиши свой опыт.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 rot="10800000" flipV="1">
            <a:off x="1891481" y="4027301"/>
            <a:ext cx="57999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 smtClean="0"/>
              <a:t>Вам понадобятся карандаш, линейка, линейка-трафарет с круглым вырезом, лист бумаги.</a:t>
            </a:r>
          </a:p>
          <a:p>
            <a:pPr lvl="0"/>
            <a:r>
              <a:rPr lang="ru-RU" dirty="0" smtClean="0"/>
              <a:t>Положите </a:t>
            </a:r>
            <a:r>
              <a:rPr lang="ru-RU" dirty="0"/>
              <a:t>линейку на бумагу и проведите с ее помощью прямую линию.</a:t>
            </a:r>
          </a:p>
          <a:p>
            <a:pPr lvl="0"/>
            <a:r>
              <a:rPr lang="ru-RU" dirty="0"/>
              <a:t>Проведите линию, двигая карандаш вдоль края линейки слева направо. Одновременно сосед будет сдвигать лист вниз. Что у вас получилось?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71" y="4095259"/>
            <a:ext cx="2433931" cy="202360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318124" y="1078029"/>
            <a:ext cx="7112579" cy="247195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85013" y="877419"/>
            <a:ext cx="3949947" cy="2737141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08853" y="3726938"/>
            <a:ext cx="9088562" cy="2737141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2370" y="1147280"/>
            <a:ext cx="4796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6690">
              <a:spcAft>
                <a:spcPts val="0"/>
              </a:spcAft>
              <a:tabLst>
                <a:tab pos="682625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Соедини с помощью тонкого резинового шнура две игрушечные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машинки.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Как можно определить, какая из машин имеет большую массу? Проведи и опиши свой опыт.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5230"/>
          <a:stretch/>
        </p:blipFill>
        <p:spPr bwMode="auto">
          <a:xfrm>
            <a:off x="6895714" y="750839"/>
            <a:ext cx="2275991" cy="2524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89" y="750839"/>
            <a:ext cx="1915160" cy="108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94" y="2162611"/>
            <a:ext cx="1936750" cy="108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99" y="3579463"/>
            <a:ext cx="1936750" cy="108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99" y="4996315"/>
            <a:ext cx="1936750" cy="108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4103" y="4108459"/>
            <a:ext cx="6096000" cy="2050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бусы в подарок маме. Для этого тебе понадобится небольшая горсть одинаковых бусинок, нить и линейка. Определи, сколько надо бусинок для твоего подарка? Какие измерения для этого надо провести? Составь план своих действий. Зарисуй схему проведенных измерений.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Заголовок 15"/>
          <p:cNvSpPr txBox="1">
            <a:spLocks/>
          </p:cNvSpPr>
          <p:nvPr/>
        </p:nvSpPr>
        <p:spPr>
          <a:xfrm>
            <a:off x="344103" y="584845"/>
            <a:ext cx="9875520" cy="870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Проектные задания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180" y="3674228"/>
            <a:ext cx="209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Подарок маме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4180" y="1687401"/>
            <a:ext cx="6521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Начни собирать коллекцию из образцов различных веществ. Образцы можно расположить в одинаковых коробочках.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коллекция нам пригодится в дальнейшем для измерений и составления описаний к отдельным образцам. Береги её!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 короткий рассказ об одном из образцов твоей коллекции.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4180" y="1278559"/>
            <a:ext cx="412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Коллекция образцов веществ</a:t>
            </a:r>
            <a:endParaRPr lang="ru-RU" sz="2400" dirty="0"/>
          </a:p>
        </p:txBody>
      </p:sp>
      <p:pic>
        <p:nvPicPr>
          <p:cNvPr id="6146" name="Picture 2" descr="Как сделать бусы своими руками из буси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66" y="3813401"/>
            <a:ext cx="2316539" cy="23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731" y="924141"/>
            <a:ext cx="79488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Иногда в новостях сообщают, что вблизи какого-то берега потерпел аварию танкер и нефть вылилась в море. Это безусловно печальный факт. Поэтому важно исследовать возможные последствия такой аварии. Проведем опыт, который, пусть грубо, но немного поможет показать попадание нефти в море и создать первое представление об этом явлении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…….</a:t>
            </a: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ru-RU" alt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Подуй на воду вдоль поверхности и посмотри, как влияет поток воздуха на распространение масляного слоя; </a:t>
            </a:r>
            <a:endParaRPr lang="ru-RU" altLang="ru-RU" sz="1200" dirty="0"/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попробуй создать волны постукиванием по борту противня. Дает постукивание такой же результат, как с чистой водой?</a:t>
            </a:r>
            <a:endParaRPr lang="ru-RU" altLang="ru-RU" sz="3600" dirty="0">
              <a:latin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83" y="1258871"/>
            <a:ext cx="3183796" cy="2404280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7709835" y="4447338"/>
            <a:ext cx="4118209" cy="1905335"/>
          </a:xfrm>
          <a:custGeom>
            <a:avLst/>
            <a:gdLst>
              <a:gd name="connsiteX0" fmla="*/ 0 w 1973580"/>
              <a:gd name="connsiteY0" fmla="*/ 0 h 1582420"/>
              <a:gd name="connsiteX1" fmla="*/ 618388 w 1973580"/>
              <a:gd name="connsiteY1" fmla="*/ 0 h 1582420"/>
              <a:gd name="connsiteX2" fmla="*/ 1276248 w 1973580"/>
              <a:gd name="connsiteY2" fmla="*/ 0 h 1582420"/>
              <a:gd name="connsiteX3" fmla="*/ 1973580 w 1973580"/>
              <a:gd name="connsiteY3" fmla="*/ 0 h 1582420"/>
              <a:gd name="connsiteX4" fmla="*/ 1973580 w 1973580"/>
              <a:gd name="connsiteY4" fmla="*/ 543298 h 1582420"/>
              <a:gd name="connsiteX5" fmla="*/ 1973580 w 1973580"/>
              <a:gd name="connsiteY5" fmla="*/ 1070771 h 1582420"/>
              <a:gd name="connsiteX6" fmla="*/ 1973580 w 1973580"/>
              <a:gd name="connsiteY6" fmla="*/ 1582420 h 1582420"/>
              <a:gd name="connsiteX7" fmla="*/ 1315720 w 1973580"/>
              <a:gd name="connsiteY7" fmla="*/ 1582420 h 1582420"/>
              <a:gd name="connsiteX8" fmla="*/ 677596 w 1973580"/>
              <a:gd name="connsiteY8" fmla="*/ 1582420 h 1582420"/>
              <a:gd name="connsiteX9" fmla="*/ 0 w 1973580"/>
              <a:gd name="connsiteY9" fmla="*/ 1582420 h 1582420"/>
              <a:gd name="connsiteX10" fmla="*/ 0 w 1973580"/>
              <a:gd name="connsiteY10" fmla="*/ 1102419 h 1582420"/>
              <a:gd name="connsiteX11" fmla="*/ 0 w 1973580"/>
              <a:gd name="connsiteY11" fmla="*/ 574946 h 1582420"/>
              <a:gd name="connsiteX12" fmla="*/ 0 w 1973580"/>
              <a:gd name="connsiteY12" fmla="*/ 0 h 15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580" h="1582420" fill="none" extrusionOk="0">
                <a:moveTo>
                  <a:pt x="0" y="0"/>
                </a:moveTo>
                <a:cubicBezTo>
                  <a:pt x="288525" y="27890"/>
                  <a:pt x="398119" y="29770"/>
                  <a:pt x="618388" y="0"/>
                </a:cubicBezTo>
                <a:cubicBezTo>
                  <a:pt x="838657" y="-29770"/>
                  <a:pt x="1105938" y="-19830"/>
                  <a:pt x="1276248" y="0"/>
                </a:cubicBezTo>
                <a:cubicBezTo>
                  <a:pt x="1446558" y="19830"/>
                  <a:pt x="1822767" y="-5823"/>
                  <a:pt x="1973580" y="0"/>
                </a:cubicBezTo>
                <a:cubicBezTo>
                  <a:pt x="1980377" y="113729"/>
                  <a:pt x="1952132" y="362177"/>
                  <a:pt x="1973580" y="543298"/>
                </a:cubicBezTo>
                <a:cubicBezTo>
                  <a:pt x="1995028" y="724419"/>
                  <a:pt x="1960397" y="867901"/>
                  <a:pt x="1973580" y="1070771"/>
                </a:cubicBezTo>
                <a:cubicBezTo>
                  <a:pt x="1986763" y="1273641"/>
                  <a:pt x="1958099" y="1371937"/>
                  <a:pt x="1973580" y="1582420"/>
                </a:cubicBezTo>
                <a:cubicBezTo>
                  <a:pt x="1751345" y="1552049"/>
                  <a:pt x="1629320" y="1597038"/>
                  <a:pt x="1315720" y="1582420"/>
                </a:cubicBezTo>
                <a:cubicBezTo>
                  <a:pt x="1002120" y="1567802"/>
                  <a:pt x="874052" y="1575999"/>
                  <a:pt x="677596" y="1582420"/>
                </a:cubicBezTo>
                <a:cubicBezTo>
                  <a:pt x="481140" y="1588841"/>
                  <a:pt x="335317" y="1576596"/>
                  <a:pt x="0" y="1582420"/>
                </a:cubicBezTo>
                <a:cubicBezTo>
                  <a:pt x="17984" y="1397663"/>
                  <a:pt x="12455" y="1222636"/>
                  <a:pt x="0" y="1102419"/>
                </a:cubicBezTo>
                <a:cubicBezTo>
                  <a:pt x="-12455" y="982202"/>
                  <a:pt x="18123" y="826466"/>
                  <a:pt x="0" y="574946"/>
                </a:cubicBezTo>
                <a:cubicBezTo>
                  <a:pt x="-18123" y="323426"/>
                  <a:pt x="-978" y="184694"/>
                  <a:pt x="0" y="0"/>
                </a:cubicBezTo>
                <a:close/>
              </a:path>
              <a:path w="1973580" h="1582420" stroke="0" extrusionOk="0">
                <a:moveTo>
                  <a:pt x="0" y="0"/>
                </a:moveTo>
                <a:cubicBezTo>
                  <a:pt x="223650" y="-485"/>
                  <a:pt x="368039" y="-11169"/>
                  <a:pt x="657860" y="0"/>
                </a:cubicBezTo>
                <a:cubicBezTo>
                  <a:pt x="947681" y="11169"/>
                  <a:pt x="1023196" y="6837"/>
                  <a:pt x="1355192" y="0"/>
                </a:cubicBezTo>
                <a:cubicBezTo>
                  <a:pt x="1687188" y="-6837"/>
                  <a:pt x="1792746" y="-11195"/>
                  <a:pt x="1973580" y="0"/>
                </a:cubicBezTo>
                <a:cubicBezTo>
                  <a:pt x="1988346" y="174497"/>
                  <a:pt x="1952894" y="350154"/>
                  <a:pt x="1973580" y="511649"/>
                </a:cubicBezTo>
                <a:cubicBezTo>
                  <a:pt x="1994266" y="673144"/>
                  <a:pt x="1990550" y="848236"/>
                  <a:pt x="1973580" y="1007474"/>
                </a:cubicBezTo>
                <a:cubicBezTo>
                  <a:pt x="1956610" y="1166713"/>
                  <a:pt x="1989876" y="1465088"/>
                  <a:pt x="1973580" y="1582420"/>
                </a:cubicBezTo>
                <a:cubicBezTo>
                  <a:pt x="1812819" y="1561941"/>
                  <a:pt x="1548551" y="1565133"/>
                  <a:pt x="1276248" y="1582420"/>
                </a:cubicBezTo>
                <a:cubicBezTo>
                  <a:pt x="1003945" y="1599707"/>
                  <a:pt x="921595" y="1592931"/>
                  <a:pt x="638124" y="1582420"/>
                </a:cubicBezTo>
                <a:cubicBezTo>
                  <a:pt x="354653" y="1571909"/>
                  <a:pt x="312601" y="1564198"/>
                  <a:pt x="0" y="1582420"/>
                </a:cubicBezTo>
                <a:cubicBezTo>
                  <a:pt x="2921" y="1371555"/>
                  <a:pt x="1914" y="1234586"/>
                  <a:pt x="0" y="1086595"/>
                </a:cubicBezTo>
                <a:cubicBezTo>
                  <a:pt x="-1914" y="938604"/>
                  <a:pt x="-3616" y="792197"/>
                  <a:pt x="0" y="543298"/>
                </a:cubicBezTo>
                <a:cubicBezTo>
                  <a:pt x="3616" y="294399"/>
                  <a:pt x="1832" y="122778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prstDash val="lgDash"/>
            <a:miter lim="800000"/>
            <a:headEnd/>
            <a:tailEnd/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sd="1419177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Капля керосина растекается на поверхности воды на 0,5 м</a:t>
            </a:r>
            <a:r>
              <a:rPr lang="ru-RU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Слой нефти на воде такой же тонкий, как стенки мыльного пузыря. Но этого достаточно, чтобы прекратилась подача кислорода живым организмам под водой.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5"/>
          <p:cNvSpPr txBox="1">
            <a:spLocks/>
          </p:cNvSpPr>
          <p:nvPr/>
        </p:nvSpPr>
        <p:spPr>
          <a:xfrm>
            <a:off x="430731" y="371332"/>
            <a:ext cx="9875520" cy="8700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/>
                </a:solidFill>
              </a:rPr>
              <a:t>Самостоятельное исследование (дома)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0731" y="4885834"/>
            <a:ext cx="720290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 ты думаешь, интерес к явлениям природы проявляют только ученые, или для представителей других профессий он тоже характерен?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Задания, направленные на развитие речи учащихся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физическими терминами</a:t>
            </a:r>
          </a:p>
          <a:p>
            <a:r>
              <a:rPr lang="ru-RU" dirty="0" smtClean="0"/>
              <a:t>Описание ситуации, представленной на рисунке</a:t>
            </a:r>
          </a:p>
          <a:p>
            <a:r>
              <a:rPr lang="ru-RU" dirty="0" smtClean="0"/>
              <a:t>Объяснение ситуации</a:t>
            </a:r>
          </a:p>
          <a:p>
            <a:r>
              <a:rPr lang="ru-RU" dirty="0" smtClean="0"/>
              <a:t>Формулировка закономерностей явления</a:t>
            </a:r>
          </a:p>
          <a:p>
            <a:r>
              <a:rPr lang="ru-RU" dirty="0" smtClean="0"/>
              <a:t>Составление </a:t>
            </a:r>
            <a:r>
              <a:rPr lang="ru-RU" smtClean="0"/>
              <a:t>системного рассказа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8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Из истории раннего обучения </a:t>
            </a:r>
            <a:r>
              <a:rPr lang="ru-RU" sz="3200" dirty="0" smtClean="0"/>
              <a:t>физике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yastatic.net/naydex/yandex-search/Zrc6U1c73/1043fa0m21/lAngL1a8J08hdtzUx26dl9AnD4KiWfdS-kmib_YV9iCG7gI-k8ugCtgkwxXiIptGLtjvueQVlelXQmIwlM06gb1a7BF7jkhgGkqg5OFJt4vJZwWCrljiQtE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19" y="1577365"/>
            <a:ext cx="6795436" cy="50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Из истории раннего обучения </a:t>
            </a:r>
            <a:r>
              <a:rPr lang="ru-RU" sz="3600" dirty="0" smtClean="0"/>
              <a:t>физике</a:t>
            </a:r>
            <a:endParaRPr lang="ru-RU" sz="3600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773505"/>
            <a:ext cx="3300248" cy="49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8114" y="2898555"/>
            <a:ext cx="62082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Усова </a:t>
            </a:r>
            <a:r>
              <a:rPr lang="ru-RU" sz="3200" b="1" smtClean="0"/>
              <a:t>Антонина Васильевна</a:t>
            </a:r>
            <a:endParaRPr lang="ru-RU" sz="3200" b="1" dirty="0"/>
          </a:p>
          <a:p>
            <a:endParaRPr lang="ru-RU" sz="3200" b="1" dirty="0" smtClean="0"/>
          </a:p>
          <a:p>
            <a:r>
              <a:rPr lang="ru-RU" sz="2800" dirty="0" smtClean="0"/>
              <a:t>Новая концепция школьного естественно-научного образования, основанная на опережающем обучении физике с пятого класса и химии с шестого класса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85" y="426720"/>
            <a:ext cx="9875520" cy="13563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Целесообразность </a:t>
            </a:r>
            <a:r>
              <a:rPr lang="ru-RU" b="1" dirty="0">
                <a:solidFill>
                  <a:schemeClr val="tx1"/>
                </a:solidFill>
              </a:rPr>
              <a:t>опережающего обучения физике с пятого класса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8" y="2365408"/>
            <a:ext cx="11129211" cy="4038600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ClrTx/>
              <a:buSzPct val="100000"/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соотношением </a:t>
            </a:r>
            <a:r>
              <a:rPr lang="ru-RU" sz="2400" dirty="0">
                <a:solidFill>
                  <a:schemeClr val="tx1"/>
                </a:solidFill>
              </a:rPr>
              <a:t>предметных областей естественных наук; </a:t>
            </a:r>
          </a:p>
          <a:p>
            <a:pPr marL="502920" indent="-457200">
              <a:buClrTx/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возрастными </a:t>
            </a:r>
            <a:r>
              <a:rPr lang="ru-RU" sz="2400" dirty="0">
                <a:solidFill>
                  <a:schemeClr val="tx1"/>
                </a:solidFill>
              </a:rPr>
              <a:t>особенностями учащихся младших подростков, их интересами, особенностями их мышления;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502920" indent="-457200">
              <a:buClrTx/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высокой востребованностью инженерной подготовки выпускников </a:t>
            </a:r>
            <a:r>
              <a:rPr lang="ru-RU" sz="2400" dirty="0" smtClean="0">
                <a:solidFill>
                  <a:schemeClr val="tx1"/>
                </a:solidFill>
              </a:rPr>
              <a:t>школ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4) реализация принципа </a:t>
            </a:r>
            <a:r>
              <a:rPr lang="ru-RU" dirty="0">
                <a:solidFill>
                  <a:schemeClr val="tx1"/>
                </a:solidFill>
              </a:rPr>
              <a:t>непрерывности каждой компоненты школьного естественно-научного образования,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Ю.И. </a:t>
            </a:r>
            <a:r>
              <a:rPr lang="ru-RU" dirty="0" smtClean="0">
                <a:solidFill>
                  <a:schemeClr val="tx1"/>
                </a:solidFill>
              </a:rPr>
              <a:t>Дик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5) современные </a:t>
            </a:r>
            <a:r>
              <a:rPr lang="ru-RU" dirty="0">
                <a:solidFill>
                  <a:schemeClr val="tx1"/>
                </a:solidFill>
              </a:rPr>
              <a:t>тенденции развития </a:t>
            </a:r>
            <a:r>
              <a:rPr lang="ru-RU" dirty="0" smtClean="0">
                <a:solidFill>
                  <a:schemeClr val="tx1"/>
                </a:solidFill>
              </a:rPr>
              <a:t>образования: </a:t>
            </a:r>
          </a:p>
          <a:p>
            <a:pPr>
              <a:buClrTx/>
            </a:pPr>
            <a:r>
              <a:rPr lang="ru-RU" dirty="0" smtClean="0">
                <a:solidFill>
                  <a:schemeClr val="tx1"/>
                </a:solidFill>
              </a:rPr>
              <a:t>усиление </a:t>
            </a:r>
            <a:r>
              <a:rPr lang="ru-RU" dirty="0">
                <a:solidFill>
                  <a:schemeClr val="tx1"/>
                </a:solidFill>
              </a:rPr>
              <a:t>инженерной </a:t>
            </a:r>
            <a:r>
              <a:rPr lang="ru-RU" dirty="0" smtClean="0">
                <a:solidFill>
                  <a:schemeClr val="tx1"/>
                </a:solidFill>
              </a:rPr>
              <a:t>(профессиональной) направленности </a:t>
            </a:r>
            <a:r>
              <a:rPr lang="ru-RU" dirty="0">
                <a:solidFill>
                  <a:schemeClr val="tx1"/>
                </a:solidFill>
              </a:rPr>
              <a:t>в подготовке </a:t>
            </a:r>
            <a:r>
              <a:rPr lang="ru-RU" dirty="0" smtClean="0">
                <a:solidFill>
                  <a:schemeClr val="tx1"/>
                </a:solidFill>
              </a:rPr>
              <a:t>школьников</a:t>
            </a:r>
          </a:p>
          <a:p>
            <a:pPr>
              <a:buClrTx/>
            </a:pPr>
            <a:r>
              <a:rPr lang="ru-RU" dirty="0" smtClean="0">
                <a:solidFill>
                  <a:schemeClr val="tx1"/>
                </a:solidFill>
              </a:rPr>
              <a:t>ранняя профориентация </a:t>
            </a:r>
          </a:p>
          <a:p>
            <a:pPr>
              <a:buClrTx/>
            </a:pPr>
            <a:r>
              <a:rPr lang="ru-RU" dirty="0" smtClean="0">
                <a:solidFill>
                  <a:schemeClr val="tx1"/>
                </a:solidFill>
              </a:rPr>
              <a:t>формирование функциональной </a:t>
            </a:r>
            <a:r>
              <a:rPr lang="ru-RU" dirty="0">
                <a:solidFill>
                  <a:schemeClr val="tx1"/>
                </a:solidFill>
              </a:rPr>
              <a:t>грамотности.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861" y="253465"/>
            <a:ext cx="9875520" cy="13563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Цели опережающего обучения физике в основной школе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31" y="1682015"/>
            <a:ext cx="11232439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Наряду </a:t>
            </a:r>
            <a:r>
              <a:rPr lang="ru-RU" dirty="0">
                <a:solidFill>
                  <a:schemeClr val="tx1"/>
                </a:solidFill>
              </a:rPr>
              <a:t>с общими целями базового физического образования, отраженными в Концепции преподавания учебного предмета «</a:t>
            </a:r>
            <a:r>
              <a:rPr lang="ru-RU" dirty="0" smtClean="0">
                <a:solidFill>
                  <a:schemeClr val="tx1"/>
                </a:solidFill>
              </a:rPr>
              <a:t>Физика», </a:t>
            </a:r>
            <a:r>
              <a:rPr lang="ru-RU" dirty="0">
                <a:solidFill>
                  <a:schemeClr val="tx1"/>
                </a:solidFill>
              </a:rPr>
              <a:t>следует выделить: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 учащихся понятийной базы, необходимой для успешного изучения других предметов естественного цикла;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раскрытие </a:t>
            </a:r>
            <a:r>
              <a:rPr lang="ru-RU" dirty="0">
                <a:solidFill>
                  <a:schemeClr val="tx1"/>
                </a:solidFill>
              </a:rPr>
              <a:t>общности фундаментальных естественно-научных понятий, законов и теорий, методов исследования,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взаимосвязи </a:t>
            </a:r>
            <a:r>
              <a:rPr lang="ru-RU" dirty="0">
                <a:solidFill>
                  <a:schemeClr val="tx1"/>
                </a:solidFill>
              </a:rPr>
              <a:t>явлений природы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Оптимальная форма </a:t>
            </a:r>
            <a:r>
              <a:rPr lang="ru-RU" dirty="0">
                <a:solidFill>
                  <a:schemeClr val="tx1"/>
                </a:solidFill>
              </a:rPr>
              <a:t>интегрального взаимодействия для предметов естественного цикла </a:t>
            </a:r>
            <a:r>
              <a:rPr lang="ru-RU" dirty="0" smtClean="0">
                <a:solidFill>
                  <a:schemeClr val="tx1"/>
                </a:solidFill>
              </a:rPr>
              <a:t>– их функциональная интеграция, </a:t>
            </a:r>
            <a:r>
              <a:rPr lang="ru-RU" dirty="0">
                <a:solidFill>
                  <a:schemeClr val="tx1"/>
                </a:solidFill>
              </a:rPr>
              <a:t>сохраняющая автономность изучаемых предметов и, в то же время, позволяющая осуществить целостное развитие естественно-научного мышления учащихся (Г.А. </a:t>
            </a:r>
            <a:r>
              <a:rPr lang="ru-RU" dirty="0" err="1">
                <a:solidFill>
                  <a:schemeClr val="tx1"/>
                </a:solidFill>
              </a:rPr>
              <a:t>Берулава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Планируемые результаты освоения опережающего курса физики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80890"/>
              </p:ext>
            </p:extLst>
          </p:nvPr>
        </p:nvGraphicFramePr>
        <p:xfrm>
          <a:off x="646111" y="1491916"/>
          <a:ext cx="10915047" cy="232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939">
                  <a:extLst>
                    <a:ext uri="{9D8B030D-6E8A-4147-A177-3AD203B41FA5}">
                      <a16:colId xmlns:a16="http://schemas.microsoft.com/office/drawing/2014/main" xmlns="" val="4055275338"/>
                    </a:ext>
                  </a:extLst>
                </a:gridCol>
                <a:gridCol w="5458108">
                  <a:extLst>
                    <a:ext uri="{9D8B030D-6E8A-4147-A177-3AD203B41FA5}">
                      <a16:colId xmlns:a16="http://schemas.microsoft.com/office/drawing/2014/main" xmlns="" val="2216734909"/>
                    </a:ext>
                  </a:extLst>
                </a:gridCol>
              </a:tblGrid>
              <a:tr h="31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7-9 классы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ysClr val="windowText" lastClr="000000"/>
                          </a:solidFill>
                          <a:effectLst/>
                        </a:rPr>
                        <a:t>5-6 классы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850584"/>
                  </a:ext>
                </a:extLst>
              </a:tr>
              <a:tr h="272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ЛИЧНОСТНЫЕ РЕЗУЛЬТАТЫ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3661088"/>
                  </a:ext>
                </a:extLst>
              </a:tr>
              <a:tr h="272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Эстетическое воспитание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632848"/>
                  </a:ext>
                </a:extLst>
              </a:tr>
              <a:tr h="1343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Восприятие эстетических качеств физической науки: её гармоничного построения, строгости, точности, лаконичности.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Восприятие эстетических качеств физической науки: логичности и лаконичности рассуждений и доказательств, красоты эксперимента.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48863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01790"/>
              </p:ext>
            </p:extLst>
          </p:nvPr>
        </p:nvGraphicFramePr>
        <p:xfrm>
          <a:off x="646111" y="3906917"/>
          <a:ext cx="10915047" cy="2637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939">
                  <a:extLst>
                    <a:ext uri="{9D8B030D-6E8A-4147-A177-3AD203B41FA5}">
                      <a16:colId xmlns:a16="http://schemas.microsoft.com/office/drawing/2014/main" xmlns="" val="1425151078"/>
                    </a:ext>
                  </a:extLst>
                </a:gridCol>
                <a:gridCol w="5458108">
                  <a:extLst>
                    <a:ext uri="{9D8B030D-6E8A-4147-A177-3AD203B41FA5}">
                      <a16:colId xmlns:a16="http://schemas.microsoft.com/office/drawing/2014/main" xmlns="" val="5612848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МЕТАПРЕДМЕТНЫЕ РЕЗУЛЬТАТЫ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591129"/>
                  </a:ext>
                </a:extLst>
              </a:tr>
              <a:tr h="246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Универсальные познавательные действия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822"/>
                  </a:ext>
                </a:extLst>
              </a:tr>
              <a:tr h="246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Базовые логические действия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1050334"/>
                  </a:ext>
                </a:extLst>
              </a:tr>
              <a:tr h="72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Выявлять и характеризовать существенные признаки объектов (явлений);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Выявлять и характеризовать существенные признаки физических тел и явлений;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475742"/>
                  </a:ext>
                </a:extLst>
              </a:tr>
              <a:tr h="968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Устанавливать существенный признак классификации, основания для обобщения и сравнения;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Различать  классификации по различным основаниям, уметь относить объекты к различным классификациям;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9357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Планируемые результаты освоения опережающего курса физики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93385"/>
              </p:ext>
            </p:extLst>
          </p:nvPr>
        </p:nvGraphicFramePr>
        <p:xfrm>
          <a:off x="548640" y="1713297"/>
          <a:ext cx="10972800" cy="3000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5813">
                  <a:extLst>
                    <a:ext uri="{9D8B030D-6E8A-4147-A177-3AD203B41FA5}">
                      <a16:colId xmlns:a16="http://schemas.microsoft.com/office/drawing/2014/main" xmlns="" val="2554808209"/>
                    </a:ext>
                  </a:extLst>
                </a:gridCol>
                <a:gridCol w="5486987">
                  <a:extLst>
                    <a:ext uri="{9D8B030D-6E8A-4147-A177-3AD203B41FA5}">
                      <a16:colId xmlns:a16="http://schemas.microsoft.com/office/drawing/2014/main" xmlns="" val="371431002"/>
                    </a:ext>
                  </a:extLst>
                </a:gridCol>
              </a:tblGrid>
              <a:tr h="1828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Базовые исследовательские действия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9634083"/>
                  </a:ext>
                </a:extLst>
              </a:tr>
              <a:tr h="574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Использовать вопросы как исследовательский инструмент познания;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Умение ставить вопросы (формулировать проблему) для планирования исследования;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560676"/>
                  </a:ext>
                </a:extLst>
              </a:tr>
              <a:tr h="1447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Проводить по самостоятельно составленному плану опыт, несложный физический эксперимент, небольшое исследование физического явления;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Проводить по самостоятельно составленному плану простой опыт, несложный измерительный эксперимент, исследование внешних признаков, условий наблюдения и закономерностей физического явления на качественном уровне;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748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EBEBEB"/>
                </a:solidFill>
              </a:rPr>
              <a:t>Планируемые результаты освоения опережающего курса физики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053" y="1764160"/>
            <a:ext cx="10745387" cy="47713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ПРЕДМЕТНЫЕ РЕЗУЛЬТАТЫ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Предметные </a:t>
            </a:r>
            <a:r>
              <a:rPr lang="ru-RU" dirty="0"/>
              <a:t>результаты должны отражать </a:t>
            </a:r>
            <a:r>
              <a:rPr lang="ru-RU" dirty="0" err="1"/>
              <a:t>сформированность</a:t>
            </a:r>
            <a:r>
              <a:rPr lang="ru-RU" dirty="0"/>
              <a:t> у обучающихся умений</a:t>
            </a:r>
            <a:r>
              <a:rPr lang="ru-RU" dirty="0" smtClean="0"/>
              <a:t>: ….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осмысленно пользоваться понятиями: </a:t>
            </a:r>
            <a:r>
              <a:rPr lang="ru-RU" dirty="0" smtClean="0"/>
              <a:t>….</a:t>
            </a:r>
          </a:p>
          <a:p>
            <a:pPr marL="0" indent="0">
              <a:buNone/>
            </a:pPr>
            <a:r>
              <a:rPr lang="ru-RU" dirty="0"/>
              <a:t>– различать явления </a:t>
            </a:r>
            <a:r>
              <a:rPr lang="ru-RU" dirty="0" smtClean="0"/>
              <a:t> …..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распознавать проявление изученных физических явлений в окружающем мире, в том числе физические явления в природе</a:t>
            </a:r>
            <a:r>
              <a:rPr lang="ru-RU" dirty="0" smtClean="0"/>
              <a:t>:….</a:t>
            </a:r>
          </a:p>
          <a:p>
            <a:pPr marL="0" indent="0">
              <a:buNone/>
            </a:pPr>
            <a:r>
              <a:rPr lang="ru-RU" dirty="0"/>
              <a:t>– описывать изученные свойства тел и физические явления, используя физические величины преимущественно на качественном уровне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– характеризовать свойства тел, физические явления и процессы, используя</a:t>
            </a:r>
            <a:r>
              <a:rPr lang="ru-RU" b="1" dirty="0"/>
              <a:t> </a:t>
            </a:r>
            <a:r>
              <a:rPr lang="ru-RU" dirty="0"/>
              <a:t>условие равновесия тела при действии на него двух одинаковых по модулю и противоположно направленных сил, законы на качественном уровне</a:t>
            </a:r>
          </a:p>
          <a:p>
            <a:pPr marL="0" indent="0">
              <a:buNone/>
            </a:pPr>
            <a:r>
              <a:rPr lang="ru-RU" dirty="0"/>
              <a:t>– объяснять физические явления, процессы и свойства тел, в том числе и в контексте ситуаций практико-ориентированного характера: выявлять причинно-следственные связи, строить объяснение из 1- 2 логических шагов с опорой на 1-2 свойства физических явлений, физических закона или закономерности;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2532</TotalTime>
  <Words>1800</Words>
  <Application>Microsoft Office PowerPoint</Application>
  <PresentationFormat>Произвольный</PresentationFormat>
  <Paragraphs>220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</vt:lpstr>
      <vt:lpstr>Развитие речи учащихся средствами пропедевтического курса физики 5-6 классов</vt:lpstr>
      <vt:lpstr>План доклада</vt:lpstr>
      <vt:lpstr>Из истории раннего обучения физике </vt:lpstr>
      <vt:lpstr>Из истории раннего обучения физике</vt:lpstr>
      <vt:lpstr>Целесообразность опережающего обучения физике с пятого класса</vt:lpstr>
      <vt:lpstr>Цели опережающего обучения физике в основной школе</vt:lpstr>
      <vt:lpstr>Планируемые результаты освоения опережающего курса физики</vt:lpstr>
      <vt:lpstr>Планируемые результаты освоения опережающего курса физики</vt:lpstr>
      <vt:lpstr>Планируемые результаты освоения опережающего курса физики</vt:lpstr>
      <vt:lpstr>Особенности содержания пропедевтического курса физики</vt:lpstr>
      <vt:lpstr>Особенности содержания пропедевтического  курса физики</vt:lpstr>
      <vt:lpstr>Особенности учебников опережающего курса физики</vt:lpstr>
      <vt:lpstr>Виды заданий для работы в классе и дома</vt:lpstr>
      <vt:lpstr>Виды заданий для работы в классе и дома</vt:lpstr>
      <vt:lpstr>Виды заданий для работы в классе и дома</vt:lpstr>
      <vt:lpstr>Упражнения на конкретизацию понятий, "опознание" понятия по признакам</vt:lpstr>
      <vt:lpstr>Презентация PowerPoint</vt:lpstr>
      <vt:lpstr>Презентация PowerPoint</vt:lpstr>
      <vt:lpstr>Презентация PowerPoint</vt:lpstr>
      <vt:lpstr>Работа с терминами</vt:lpstr>
      <vt:lpstr>Экспериментальные задания</vt:lpstr>
      <vt:lpstr>Презентация PowerPoint</vt:lpstr>
      <vt:lpstr>Презентация PowerPoint</vt:lpstr>
      <vt:lpstr>Задания, направленные на развитие речи учащихся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пропедевтического обучения физике в 5-6 классах</dc:title>
  <dc:creator>Даммер Манана Дмитриевна</dc:creator>
  <cp:lastModifiedBy>user</cp:lastModifiedBy>
  <cp:revision>63</cp:revision>
  <dcterms:created xsi:type="dcterms:W3CDTF">2024-01-26T01:45:08Z</dcterms:created>
  <dcterms:modified xsi:type="dcterms:W3CDTF">2025-01-10T10:17:15Z</dcterms:modified>
</cp:coreProperties>
</file>